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5" r:id="rId2"/>
    <p:sldId id="269" r:id="rId3"/>
    <p:sldId id="268" r:id="rId4"/>
    <p:sldId id="291" r:id="rId5"/>
    <p:sldId id="292" r:id="rId6"/>
    <p:sldId id="293" r:id="rId7"/>
    <p:sldId id="309" r:id="rId8"/>
    <p:sldId id="312" r:id="rId9"/>
    <p:sldId id="313" r:id="rId10"/>
    <p:sldId id="294" r:id="rId11"/>
    <p:sldId id="314" r:id="rId12"/>
    <p:sldId id="271" r:id="rId13"/>
    <p:sldId id="276" r:id="rId14"/>
    <p:sldId id="270" r:id="rId15"/>
    <p:sldId id="316" r:id="rId16"/>
    <p:sldId id="317" r:id="rId17"/>
    <p:sldId id="290" r:id="rId18"/>
    <p:sldId id="318" r:id="rId19"/>
    <p:sldId id="319" r:id="rId20"/>
    <p:sldId id="320" r:id="rId21"/>
    <p:sldId id="321" r:id="rId22"/>
    <p:sldId id="322" r:id="rId23"/>
    <p:sldId id="323" r:id="rId24"/>
    <p:sldId id="307" r:id="rId25"/>
    <p:sldId id="324" r:id="rId26"/>
    <p:sldId id="325" r:id="rId27"/>
    <p:sldId id="326" r:id="rId28"/>
    <p:sldId id="311" r:id="rId29"/>
    <p:sldId id="327" r:id="rId30"/>
    <p:sldId id="328" r:id="rId31"/>
    <p:sldId id="329" r:id="rId32"/>
    <p:sldId id="330" r:id="rId33"/>
    <p:sldId id="331" r:id="rId34"/>
    <p:sldId id="332" r:id="rId35"/>
    <p:sldId id="334" r:id="rId36"/>
    <p:sldId id="335" r:id="rId37"/>
    <p:sldId id="336" r:id="rId38"/>
    <p:sldId id="301" r:id="rId39"/>
    <p:sldId id="341" r:id="rId40"/>
    <p:sldId id="343" r:id="rId41"/>
    <p:sldId id="302" r:id="rId42"/>
    <p:sldId id="344" r:id="rId43"/>
    <p:sldId id="345" r:id="rId44"/>
    <p:sldId id="346" r:id="rId45"/>
    <p:sldId id="348" r:id="rId46"/>
    <p:sldId id="350" r:id="rId47"/>
    <p:sldId id="349" r:id="rId48"/>
    <p:sldId id="351" r:id="rId49"/>
    <p:sldId id="353" r:id="rId50"/>
    <p:sldId id="352" r:id="rId51"/>
    <p:sldId id="303" r:id="rId52"/>
    <p:sldId id="339" r:id="rId53"/>
    <p:sldId id="347" r:id="rId54"/>
    <p:sldId id="277" r:id="rId55"/>
    <p:sldId id="266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2199" autoAdjust="0"/>
  </p:normalViewPr>
  <p:slideViewPr>
    <p:cSldViewPr snapToGrid="0" showGuides="1">
      <p:cViewPr varScale="1">
        <p:scale>
          <a:sx n="67" d="100"/>
          <a:sy n="67" d="100"/>
        </p:scale>
        <p:origin x="14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67FB0-CFB6-4BAD-9ED8-F99645C71E56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8CB4C-A23C-4C1E-94BC-0FC351580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2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 통계청에서도 경기순환기를 설정하고 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14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사이클을 만들기 위한 </a:t>
            </a:r>
            <a:r>
              <a:rPr lang="en-US" altLang="ko-KR" dirty="0"/>
              <a:t>2</a:t>
            </a:r>
            <a:r>
              <a:rPr lang="ko-KR" altLang="en-US" dirty="0"/>
              <a:t>가지 방법</a:t>
            </a:r>
            <a:r>
              <a:rPr lang="en-US" altLang="ko-KR" dirty="0"/>
              <a:t>(</a:t>
            </a:r>
            <a:r>
              <a:rPr lang="ko-KR" altLang="en-US" dirty="0"/>
              <a:t>목표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이제부터 사이클을 만들기 위한 다양한 노력들에 말하겠습니다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267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사이클을 만들기 위한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분석과 상관분석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당시 초기 단계라 전처리에 미숙하여 가격과 비율을 상관 분석한 결과다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데이터마다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0~1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사이로 정규화를 진행한 모습이다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가격이던 비율이던 하나로 통일하고 분석을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해야했음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80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GDP</a:t>
            </a:r>
            <a:r>
              <a:rPr lang="ko-KR" altLang="en-US" dirty="0"/>
              <a:t>와 </a:t>
            </a:r>
            <a:r>
              <a:rPr lang="ko-KR" altLang="en-US" dirty="0" err="1"/>
              <a:t>장기추세선을</a:t>
            </a:r>
            <a:r>
              <a:rPr lang="ko-KR" altLang="en-US" dirty="0"/>
              <a:t> 가격으로 </a:t>
            </a:r>
            <a:r>
              <a:rPr lang="ko-KR" altLang="en-US" dirty="0" err="1"/>
              <a:t>전처리하여</a:t>
            </a:r>
            <a:r>
              <a:rPr lang="ko-KR" altLang="en-US" dirty="0"/>
              <a:t> 사이클을 만들기 시도</a:t>
            </a:r>
            <a:endParaRPr lang="en-US" altLang="ko-KR" dirty="0"/>
          </a:p>
          <a:p>
            <a:r>
              <a:rPr lang="ko-KR" altLang="en-US" dirty="0" err="1"/>
              <a:t>전처리</a:t>
            </a:r>
            <a:r>
              <a:rPr lang="ko-KR" altLang="en-US" dirty="0"/>
              <a:t> 한 단계에서 금리 가격과 부동산이 다른 가격 데이터에 비해 너무 높아서 비교하기 쉽지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731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금리가격이 혼자 너무 높기에 금리데이터를 제외하였다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61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나스닥 값이 커서 영향력이 너무 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98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표준화 후에 값을 </a:t>
            </a:r>
            <a:r>
              <a:rPr lang="ko-KR" altLang="en-US" dirty="0" err="1"/>
              <a:t>도출해냄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91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표준화 후에 값을 </a:t>
            </a:r>
            <a:r>
              <a:rPr lang="ko-KR" altLang="en-US" dirty="0" err="1"/>
              <a:t>도출해냄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74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76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11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거시 경제 측면에서 관찰되는 사이클에 대한 다양한 주장들이 존재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0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94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0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86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45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80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441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31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25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자기 상관 값에 대한 </a:t>
            </a:r>
            <a:r>
              <a:rPr lang="en-US" altLang="ko-KR" dirty="0"/>
              <a:t>95% </a:t>
            </a:r>
            <a:r>
              <a:rPr lang="ko-KR" altLang="en-US" dirty="0"/>
              <a:t>신뢰 구간을 나타내는 파란 영역에 들어오는 </a:t>
            </a:r>
            <a:r>
              <a:rPr lang="en-US" altLang="ko-KR" dirty="0"/>
              <a:t>ACF</a:t>
            </a:r>
            <a:r>
              <a:rPr lang="ko-KR" altLang="en-US" dirty="0"/>
              <a:t>의 값을 </a:t>
            </a:r>
            <a:r>
              <a:rPr lang="en-US" altLang="ko-KR" dirty="0"/>
              <a:t>q</a:t>
            </a:r>
            <a:r>
              <a:rPr lang="ko-KR" altLang="en-US" dirty="0"/>
              <a:t>로 설정</a:t>
            </a:r>
            <a:r>
              <a:rPr lang="en-US" altLang="ko-KR" dirty="0"/>
              <a:t>, </a:t>
            </a:r>
            <a:r>
              <a:rPr lang="ko-KR" altLang="en-US" dirty="0"/>
              <a:t>부분 자기 상관 계수가 처음으로 파란 영역에 들어가는 값을 </a:t>
            </a:r>
            <a:r>
              <a:rPr lang="en-US" altLang="ko-KR" dirty="0"/>
              <a:t>p</a:t>
            </a:r>
            <a:r>
              <a:rPr lang="ko-KR" altLang="en-US" dirty="0"/>
              <a:t>로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74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417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230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20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42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5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89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9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00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56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Mlflow</a:t>
            </a:r>
            <a:r>
              <a:rPr lang="en-US" altLang="ko-KR" dirty="0"/>
              <a:t> Tracking –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학습시킬 때 생기는 각종 파라미터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머신러닝</a:t>
            </a:r>
            <a:r>
              <a:rPr lang="ko-KR" altLang="en-US" dirty="0"/>
              <a:t> 모델 학습이 끝난 후 </a:t>
            </a:r>
            <a:r>
              <a:rPr lang="en-US" altLang="ko-KR" dirty="0"/>
              <a:t>metric</a:t>
            </a:r>
            <a:r>
              <a:rPr lang="ko-KR" altLang="en-US" dirty="0"/>
              <a:t>의 결과 등을 </a:t>
            </a:r>
            <a:r>
              <a:rPr lang="en-US" altLang="ko-KR" dirty="0"/>
              <a:t>logging </a:t>
            </a:r>
            <a:r>
              <a:rPr lang="ko-KR" altLang="en-US" dirty="0"/>
              <a:t>하고 그 기록 결과를 </a:t>
            </a:r>
            <a:r>
              <a:rPr lang="en-US" altLang="ko-KR" dirty="0"/>
              <a:t>web </a:t>
            </a:r>
            <a:r>
              <a:rPr lang="en-US" altLang="ko-KR" dirty="0" err="1"/>
              <a:t>ui</a:t>
            </a:r>
            <a:r>
              <a:rPr lang="ko-KR" altLang="en-US" dirty="0"/>
              <a:t>로도 확인할 수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Mlflow</a:t>
            </a:r>
            <a:r>
              <a:rPr lang="en-US" altLang="ko-KR" dirty="0"/>
              <a:t> Projects – </a:t>
            </a:r>
            <a:r>
              <a:rPr lang="ko-KR" altLang="en-US" dirty="0" err="1"/>
              <a:t>머신러닝</a:t>
            </a:r>
            <a:r>
              <a:rPr lang="ko-KR" altLang="en-US" dirty="0"/>
              <a:t> 코드를 재사용 가능하고 재현 가능한 형태로 포장</a:t>
            </a:r>
            <a:r>
              <a:rPr lang="en-US" altLang="ko-KR" dirty="0"/>
              <a:t>, </a:t>
            </a:r>
            <a:r>
              <a:rPr lang="ko-KR" altLang="en-US" dirty="0"/>
              <a:t>포장된 형태를 다른 데이터 </a:t>
            </a:r>
            <a:r>
              <a:rPr lang="ko-KR" altLang="en-US" dirty="0" err="1"/>
              <a:t>사이언티스트가</a:t>
            </a:r>
            <a:r>
              <a:rPr lang="ko-KR" altLang="en-US" dirty="0"/>
              <a:t> 사용하거나 </a:t>
            </a:r>
            <a:r>
              <a:rPr lang="en-US" altLang="ko-KR" dirty="0"/>
              <a:t>production</a:t>
            </a:r>
            <a:r>
              <a:rPr lang="ko-KR" altLang="en-US" dirty="0"/>
              <a:t>에 반영</a:t>
            </a:r>
            <a:endParaRPr lang="en-US" altLang="ko-KR" dirty="0"/>
          </a:p>
          <a:p>
            <a:r>
              <a:rPr lang="en-US" altLang="ko-KR" dirty="0" err="1"/>
              <a:t>Mlfflow</a:t>
            </a:r>
            <a:r>
              <a:rPr lang="en-US" altLang="ko-KR" dirty="0"/>
              <a:t> Models – </a:t>
            </a:r>
            <a:r>
              <a:rPr lang="ko-KR" altLang="en-US" dirty="0"/>
              <a:t>다양한 </a:t>
            </a:r>
            <a:r>
              <a:rPr lang="en-US" altLang="ko-KR" dirty="0"/>
              <a:t>ML </a:t>
            </a:r>
            <a:r>
              <a:rPr lang="ko-KR" altLang="en-US" dirty="0"/>
              <a:t>라이브러리에서 모델을 관리하고 배포</a:t>
            </a:r>
            <a:r>
              <a:rPr lang="en-US" altLang="ko-KR" dirty="0"/>
              <a:t>, Serving, </a:t>
            </a:r>
            <a:r>
              <a:rPr lang="ko-KR" altLang="en-US" dirty="0"/>
              <a:t>추론가능 그리고 동일한 모델을 </a:t>
            </a:r>
            <a:r>
              <a:rPr lang="ko-KR" altLang="en-US" dirty="0" err="1"/>
              <a:t>도커</a:t>
            </a:r>
            <a:r>
              <a:rPr lang="en-US" altLang="ko-KR" dirty="0"/>
              <a:t>, AWS </a:t>
            </a:r>
            <a:r>
              <a:rPr lang="ko-KR" altLang="en-US" dirty="0"/>
              <a:t>등에서 쉽게 배치할 수 있도록 지원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7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25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7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0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무릎에서 사서 어깨에서 팔아라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경제 흐름의 정보에 입각한 결정을 내리고</a:t>
            </a:r>
            <a:r>
              <a:rPr lang="en-US" altLang="ko-KR" dirty="0"/>
              <a:t>, </a:t>
            </a:r>
            <a:r>
              <a:rPr lang="ko-KR" altLang="en-US" dirty="0"/>
              <a:t>전략을 조정하기 위해 이를 이해하는 것은 매우 중요합니다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주요 경제 주기와 데이터를 검토함으로써 현재 경제 상태에 대한 통찰력을 얻고 잠재적인 기회와 위험을 식별할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다양한 경기 순환에 관한 가설들이 존재해 왔고 통계청에서도 경기 순환기를 작성하고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왜 그런 결론을 내렸는지 근거를 수치적으로 작성해주지는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지금까지 쌓여진 데이터를 기반으로 이를 확인해보고자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1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494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1538868" y="2013228"/>
            <a:ext cx="91727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자산 데이터 주기성 및 </a:t>
            </a:r>
            <a:endParaRPr lang="en-US" altLang="ko-KR" sz="6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상관관계 분석과 추세 예측</a:t>
            </a: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9881118" y="6412121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1DB21-13D8-EFF4-45AC-FA74B8BDADC4}"/>
              </a:ext>
            </a:extLst>
          </p:cNvPr>
          <p:cNvSpPr txBox="1"/>
          <p:nvPr/>
        </p:nvSpPr>
        <p:spPr>
          <a:xfrm>
            <a:off x="1163052" y="2755011"/>
            <a:ext cx="97193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+mj-ea"/>
                <a:ea typeface="+mj-ea"/>
              </a:rPr>
              <a:t>주기성이 있다면 현재는 어느 시점일까</a:t>
            </a:r>
            <a:r>
              <a:rPr lang="en-US" altLang="ko-KR" sz="4000" b="1" dirty="0">
                <a:latin typeface="+mj-ea"/>
                <a:ea typeface="+mj-ea"/>
              </a:rPr>
              <a:t>?</a:t>
            </a:r>
          </a:p>
          <a:p>
            <a:pPr algn="ctr"/>
            <a:endParaRPr lang="en-US" altLang="ko-KR" sz="4000" b="1" dirty="0">
              <a:latin typeface="+mj-ea"/>
              <a:ea typeface="+mj-ea"/>
            </a:endParaRPr>
          </a:p>
          <a:p>
            <a:pPr algn="ctr"/>
            <a:r>
              <a:rPr lang="ko-KR" altLang="en-US" sz="4000" b="1" dirty="0">
                <a:latin typeface="+mj-ea"/>
                <a:ea typeface="+mj-ea"/>
              </a:rPr>
              <a:t>주기성이 있다면 예측할 수도 있지 않을까</a:t>
            </a:r>
            <a:r>
              <a:rPr lang="en-US" altLang="ko-KR" sz="4000" b="1" dirty="0">
                <a:latin typeface="+mj-ea"/>
                <a:ea typeface="+mj-ea"/>
              </a:rPr>
              <a:t>?</a:t>
            </a:r>
            <a:endParaRPr lang="ko-KR" altLang="en-US" sz="4000" b="1" dirty="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4EC231-C27E-A010-0CAD-62793AA55467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AD0AE-2EDC-D6B5-0F48-55DAFCA9921A}"/>
                </a:ext>
              </a:extLst>
            </p:cNvPr>
            <p:cNvSpPr txBox="1"/>
            <p:nvPr/>
          </p:nvSpPr>
          <p:spPr>
            <a:xfrm>
              <a:off x="6011654" y="3404018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b="1" dirty="0">
                <a:latin typeface="+mj-ea"/>
                <a:ea typeface="+mj-ea"/>
              </a:endParaRPr>
            </a:p>
          </p:txBody>
        </p:sp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id="{2FB71079-4C15-B156-1BE4-26CB2540EC11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31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9881118" y="6412121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1DB21-13D8-EFF4-45AC-FA74B8BDADC4}"/>
              </a:ext>
            </a:extLst>
          </p:cNvPr>
          <p:cNvSpPr txBox="1"/>
          <p:nvPr/>
        </p:nvSpPr>
        <p:spPr>
          <a:xfrm>
            <a:off x="1163052" y="1412348"/>
            <a:ext cx="3377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latin typeface="+mj-ea"/>
                <a:ea typeface="+mj-ea"/>
              </a:rPr>
              <a:t>프로젝트 목표</a:t>
            </a:r>
            <a:endParaRPr lang="ko-KR" altLang="en-US" sz="4000" b="1" dirty="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4EC231-C27E-A010-0CAD-62793AA55467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AD0AE-2EDC-D6B5-0F48-55DAFCA9921A}"/>
                </a:ext>
              </a:extLst>
            </p:cNvPr>
            <p:cNvSpPr txBox="1"/>
            <p:nvPr/>
          </p:nvSpPr>
          <p:spPr>
            <a:xfrm>
              <a:off x="6011654" y="3404018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b="1" dirty="0">
                <a:latin typeface="+mj-ea"/>
                <a:ea typeface="+mj-ea"/>
              </a:endParaRPr>
            </a:p>
          </p:txBody>
        </p:sp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id="{2FB71079-4C15-B156-1BE4-26CB2540EC11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4742B5-6D54-3975-0A2B-CFAD96923153}"/>
              </a:ext>
            </a:extLst>
          </p:cNvPr>
          <p:cNvSpPr txBox="1"/>
          <p:nvPr/>
        </p:nvSpPr>
        <p:spPr>
          <a:xfrm>
            <a:off x="1763806" y="2633459"/>
            <a:ext cx="798167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경기 순환 사이클 발견</a:t>
            </a:r>
          </a:p>
          <a:p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현재 경기 순환기의 저점으로 </a:t>
            </a:r>
            <a:r>
              <a:rPr lang="en-US" altLang="ko-KR" sz="2800" dirty="0"/>
              <a:t>&lt;</a:t>
            </a:r>
            <a:r>
              <a:rPr lang="ko-KR" altLang="en-US" sz="2800" dirty="0"/>
              <a:t>언제</a:t>
            </a:r>
            <a:r>
              <a:rPr lang="en-US" altLang="ko-KR" sz="2800" dirty="0"/>
              <a:t>&gt;</a:t>
            </a:r>
            <a:r>
              <a:rPr lang="ko-KR" altLang="en-US" sz="2800" dirty="0"/>
              <a:t>를 잠정 설정</a:t>
            </a:r>
            <a:endParaRPr lang="en-US" altLang="ko-KR" sz="2800" dirty="0"/>
          </a:p>
          <a:p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경기 순환 사이클과 자본 간의 상관관계 파악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41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769230" y="2777761"/>
            <a:ext cx="3944311" cy="1292662"/>
            <a:chOff x="3562256" y="-680811"/>
            <a:chExt cx="2786340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4524731" y="-680811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562256" y="-219146"/>
              <a:ext cx="27863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추진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A5307A-7061-2C99-EFD9-9DB49BFE7DF7}"/>
              </a:ext>
            </a:extLst>
          </p:cNvPr>
          <p:cNvSpPr txBox="1"/>
          <p:nvPr/>
        </p:nvSpPr>
        <p:spPr>
          <a:xfrm>
            <a:off x="1330084" y="1194404"/>
            <a:ext cx="9326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목표 및 데이터 요구 사항 정의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D25169-958D-09E6-FA11-F8E390627FDB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493F1-8C24-380E-6C04-30B2779B8620}"/>
              </a:ext>
            </a:extLst>
          </p:cNvPr>
          <p:cNvSpPr txBox="1"/>
          <p:nvPr/>
        </p:nvSpPr>
        <p:spPr>
          <a:xfrm>
            <a:off x="1330084" y="2088242"/>
            <a:ext cx="7348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 및 </a:t>
            </a:r>
            <a:r>
              <a:rPr lang="ko-KR" altLang="en-US" sz="36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D3C0D-5D04-D646-1D40-DA0233003FD9}"/>
              </a:ext>
            </a:extLst>
          </p:cNvPr>
          <p:cNvSpPr txBox="1"/>
          <p:nvPr/>
        </p:nvSpPr>
        <p:spPr>
          <a:xfrm>
            <a:off x="1330084" y="2982080"/>
            <a:ext cx="808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탐색적 데이터 분석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(EDA)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10500-1E91-87C7-5A4A-ABB2AA18686B}"/>
              </a:ext>
            </a:extLst>
          </p:cNvPr>
          <p:cNvSpPr txBox="1"/>
          <p:nvPr/>
        </p:nvSpPr>
        <p:spPr>
          <a:xfrm>
            <a:off x="1330084" y="3875918"/>
            <a:ext cx="4293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통계 분석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8DCB0-CE74-2659-67EF-468AE9ED4580}"/>
              </a:ext>
            </a:extLst>
          </p:cNvPr>
          <p:cNvSpPr txBox="1"/>
          <p:nvPr/>
        </p:nvSpPr>
        <p:spPr>
          <a:xfrm>
            <a:off x="1330084" y="5663596"/>
            <a:ext cx="6809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모델링 및 기계 학습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84161-EC21-F2B9-86E7-D42D9BC6245D}"/>
              </a:ext>
            </a:extLst>
          </p:cNvPr>
          <p:cNvSpPr txBox="1"/>
          <p:nvPr/>
        </p:nvSpPr>
        <p:spPr>
          <a:xfrm>
            <a:off x="1330084" y="4769756"/>
            <a:ext cx="5370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시각화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87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93298" y="109839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3807553" y="1655953"/>
            <a:ext cx="4238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     금리 사이클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2431730" y="1012750"/>
            <a:ext cx="7328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사이클이란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1300268" y="3787021"/>
            <a:ext cx="363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Why?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데이터에서 주기성을 확인할 수 있는지 파악해 추세 예측을 가능하게 하기 위해서</a:t>
            </a:r>
          </a:p>
        </p:txBody>
      </p:sp>
      <p:pic>
        <p:nvPicPr>
          <p:cNvPr id="2050" name="Picture 2" descr="경기 순환">
            <a:extLst>
              <a:ext uri="{FF2B5EF4-FFF2-40B4-BE49-F238E27FC236}">
                <a16:creationId xmlns:a16="http://schemas.microsoft.com/office/drawing/2014/main" id="{EEACA44E-D22E-C84B-E262-64BEAB9E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99" y="2020212"/>
            <a:ext cx="6599872" cy="41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84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2431730" y="853361"/>
            <a:ext cx="7328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사이클을 만들기 위한 방안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4182B0-58E0-1151-114D-8AA0C3DF605D}"/>
              </a:ext>
            </a:extLst>
          </p:cNvPr>
          <p:cNvCxnSpPr/>
          <p:nvPr/>
        </p:nvCxnSpPr>
        <p:spPr>
          <a:xfrm>
            <a:off x="6096000" y="1625240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80CD06-60D6-4F7E-4073-DA9E46208D7C}"/>
              </a:ext>
            </a:extLst>
          </p:cNvPr>
          <p:cNvSpPr/>
          <p:nvPr/>
        </p:nvSpPr>
        <p:spPr>
          <a:xfrm>
            <a:off x="495300" y="1625240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E0321F-0DEA-82B8-9BFB-63DB0AFB8715}"/>
              </a:ext>
            </a:extLst>
          </p:cNvPr>
          <p:cNvGrpSpPr/>
          <p:nvPr/>
        </p:nvGrpSpPr>
        <p:grpSpPr>
          <a:xfrm>
            <a:off x="495300" y="4959453"/>
            <a:ext cx="5129442" cy="1416205"/>
            <a:chOff x="5145535" y="2887765"/>
            <a:chExt cx="1952653" cy="658721"/>
          </a:xfrm>
        </p:grpSpPr>
        <p:sp>
          <p:nvSpPr>
            <p:cNvPr id="8" name="원통형 7">
              <a:extLst>
                <a:ext uri="{FF2B5EF4-FFF2-40B4-BE49-F238E27FC236}">
                  <a16:creationId xmlns:a16="http://schemas.microsoft.com/office/drawing/2014/main" id="{C845BC6A-32A8-46A1-9A6D-875BA4065E85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7430C-983F-EF05-6873-2BEE18D03E65}"/>
                </a:ext>
              </a:extLst>
            </p:cNvPr>
            <p:cNvSpPr txBox="1"/>
            <p:nvPr/>
          </p:nvSpPr>
          <p:spPr>
            <a:xfrm>
              <a:off x="5430701" y="3226511"/>
              <a:ext cx="1438518" cy="18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GDP,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주가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금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부동산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금리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채권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06E8EC-5F71-A632-DA11-7F24DEA0DDFB}"/>
              </a:ext>
            </a:extLst>
          </p:cNvPr>
          <p:cNvSpPr txBox="1"/>
          <p:nvPr/>
        </p:nvSpPr>
        <p:spPr>
          <a:xfrm>
            <a:off x="752857" y="1929718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GDP</a:t>
            </a:r>
            <a:r>
              <a:rPr lang="ko-KR" altLang="en-US" b="1" dirty="0"/>
              <a:t>기반 장기 추세선</a:t>
            </a:r>
            <a:r>
              <a:rPr lang="en-US" altLang="ko-KR" b="1" dirty="0"/>
              <a:t>(</a:t>
            </a:r>
            <a:r>
              <a:rPr lang="ko-KR" altLang="en-US" b="1" dirty="0"/>
              <a:t>지표 평균</a:t>
            </a:r>
            <a:r>
              <a:rPr lang="en-US" altLang="ko-KR" b="1" dirty="0"/>
              <a:t>) </a:t>
            </a:r>
            <a:r>
              <a:rPr lang="ko-KR" altLang="en-US" b="1" dirty="0"/>
              <a:t>구하기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9A8CE-BBF3-9B2C-C0BF-BAE767733583}"/>
              </a:ext>
            </a:extLst>
          </p:cNvPr>
          <p:cNvSpPr txBox="1"/>
          <p:nvPr/>
        </p:nvSpPr>
        <p:spPr>
          <a:xfrm>
            <a:off x="752857" y="2867761"/>
            <a:ext cx="4599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가격으로 작성된 데이터 구하기</a:t>
            </a:r>
            <a:endParaRPr lang="en-US" altLang="ko-KR" dirty="0"/>
          </a:p>
          <a:p>
            <a:pPr algn="just"/>
            <a:r>
              <a:rPr lang="ko-KR" altLang="en-US" dirty="0"/>
              <a:t>가격으로</a:t>
            </a:r>
            <a:r>
              <a:rPr lang="en-US" altLang="ko-KR" dirty="0"/>
              <a:t> </a:t>
            </a:r>
            <a:r>
              <a:rPr lang="ko-KR" altLang="en-US" dirty="0"/>
              <a:t>데이터 통일</a:t>
            </a:r>
            <a:r>
              <a:rPr lang="en-US" altLang="ko-KR" dirty="0"/>
              <a:t>(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GDP</a:t>
            </a:r>
            <a:r>
              <a:rPr lang="ko-KR" altLang="en-US" dirty="0"/>
              <a:t>와 각</a:t>
            </a:r>
            <a:r>
              <a:rPr lang="en-US" altLang="ko-KR" dirty="0"/>
              <a:t> </a:t>
            </a:r>
            <a:r>
              <a:rPr lang="ko-KR" altLang="en-US" dirty="0"/>
              <a:t>자산 데이터 상관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61DBA1-56B1-111E-0CF6-CE504598C1BA}"/>
              </a:ext>
            </a:extLst>
          </p:cNvPr>
          <p:cNvSpPr/>
          <p:nvPr/>
        </p:nvSpPr>
        <p:spPr>
          <a:xfrm>
            <a:off x="6591300" y="1625239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342BAA-CBCF-B6C1-EC28-A5F055F82A36}"/>
              </a:ext>
            </a:extLst>
          </p:cNvPr>
          <p:cNvGrpSpPr/>
          <p:nvPr/>
        </p:nvGrpSpPr>
        <p:grpSpPr>
          <a:xfrm>
            <a:off x="6591300" y="4959452"/>
            <a:ext cx="5129442" cy="1416205"/>
            <a:chOff x="5145535" y="2887765"/>
            <a:chExt cx="1952653" cy="658721"/>
          </a:xfrm>
        </p:grpSpPr>
        <p:sp>
          <p:nvSpPr>
            <p:cNvPr id="14" name="원통형 13">
              <a:extLst>
                <a:ext uri="{FF2B5EF4-FFF2-40B4-BE49-F238E27FC236}">
                  <a16:creationId xmlns:a16="http://schemas.microsoft.com/office/drawing/2014/main" id="{3B2CB48F-3A5D-0B54-867F-018826383CB6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579BAA-6B02-2CB7-713D-FF9E7889F60E}"/>
                </a:ext>
              </a:extLst>
            </p:cNvPr>
            <p:cNvSpPr txBox="1"/>
            <p:nvPr/>
          </p:nvSpPr>
          <p:spPr>
            <a:xfrm>
              <a:off x="5533881" y="3226511"/>
              <a:ext cx="1232165" cy="18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금리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주가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금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부동산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채권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9D1D5F-312C-4851-48F6-16672DF36977}"/>
              </a:ext>
            </a:extLst>
          </p:cNvPr>
          <p:cNvSpPr txBox="1"/>
          <p:nvPr/>
        </p:nvSpPr>
        <p:spPr>
          <a:xfrm>
            <a:off x="6728914" y="1929718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기준 금리 기반 장기 추세선</a:t>
            </a:r>
            <a:r>
              <a:rPr lang="en-US" altLang="ko-KR" b="1" dirty="0"/>
              <a:t>(</a:t>
            </a:r>
            <a:r>
              <a:rPr lang="ko-KR" altLang="en-US" b="1" dirty="0"/>
              <a:t>지표  </a:t>
            </a:r>
            <a:r>
              <a:rPr lang="ko-KR" altLang="en-US" b="1" dirty="0" err="1"/>
              <a:t>펑균</a:t>
            </a:r>
            <a:r>
              <a:rPr lang="en-US" altLang="ko-KR" b="1" dirty="0"/>
              <a:t>) </a:t>
            </a:r>
            <a:r>
              <a:rPr lang="ko-KR" altLang="en-US" b="1" dirty="0"/>
              <a:t>구하기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271E6-6FA7-1835-7913-9875E8969B01}"/>
              </a:ext>
            </a:extLst>
          </p:cNvPr>
          <p:cNvSpPr txBox="1"/>
          <p:nvPr/>
        </p:nvSpPr>
        <p:spPr>
          <a:xfrm>
            <a:off x="6848857" y="2867760"/>
            <a:ext cx="459972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비율</a:t>
            </a:r>
            <a:r>
              <a:rPr lang="en-US" altLang="ko-KR" dirty="0"/>
              <a:t>(%)</a:t>
            </a:r>
            <a:r>
              <a:rPr lang="ko-KR" altLang="en-US" dirty="0"/>
              <a:t>로 작성된 데이터 구하기</a:t>
            </a:r>
            <a:endParaRPr lang="en-US" altLang="ko-KR" dirty="0"/>
          </a:p>
          <a:p>
            <a:pPr algn="just"/>
            <a:r>
              <a:rPr lang="ko-KR" altLang="en-US" dirty="0"/>
              <a:t>비율</a:t>
            </a:r>
            <a:r>
              <a:rPr lang="en-US" altLang="ko-KR" dirty="0"/>
              <a:t>(%)</a:t>
            </a:r>
            <a:r>
              <a:rPr lang="ko-KR" altLang="en-US" dirty="0"/>
              <a:t>로 데이터 통일</a:t>
            </a:r>
            <a:r>
              <a:rPr lang="en-US" altLang="ko-KR" dirty="0"/>
              <a:t>( </a:t>
            </a:r>
            <a:r>
              <a:rPr lang="ko-KR" altLang="en-US" dirty="0" err="1"/>
              <a:t>전처리</a:t>
            </a:r>
            <a:r>
              <a:rPr lang="en-US" altLang="ko-KR" dirty="0"/>
              <a:t> )</a:t>
            </a:r>
          </a:p>
          <a:p>
            <a:pPr algn="just"/>
            <a:r>
              <a:rPr lang="ko-KR" altLang="en-US" dirty="0"/>
              <a:t>금리와 자산 데이터 상관 분석</a:t>
            </a:r>
            <a:endParaRPr lang="en-US" altLang="ko-KR" dirty="0"/>
          </a:p>
          <a:p>
            <a:pPr algn="just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24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1407991" y="6244218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8529612" y="623244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 상관 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2841868" y="602880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770061" y="601703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964C78D-3FA0-4BEF-11C0-0DDE02937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0" y="1466574"/>
            <a:ext cx="7018482" cy="37612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C0DA4C-E3D6-2598-4647-F29D83B9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224" y="1246913"/>
            <a:ext cx="42767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1775885" y="6244218"/>
            <a:ext cx="395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장기 추세선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편차 사이클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8152908" y="623244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 상관 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2841868" y="602880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770061" y="601703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B705C2D-FEBD-132D-62F2-AE60843B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"/>
          <a:stretch/>
        </p:blipFill>
        <p:spPr>
          <a:xfrm>
            <a:off x="589608" y="1735120"/>
            <a:ext cx="6040628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A177F3-0484-E5D7-31E3-E60EF7333B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"/>
          <a:stretch/>
        </p:blipFill>
        <p:spPr>
          <a:xfrm>
            <a:off x="7573817" y="1718448"/>
            <a:ext cx="4237725" cy="39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3885672" y="5922549"/>
            <a:ext cx="422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 &amp; 4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데이터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금리가격 제외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086304" y="5707134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E21F755-C205-2733-1301-92BA7991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73" y="1254309"/>
            <a:ext cx="7935173" cy="40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877736" y="1470547"/>
            <a:ext cx="32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965796" y="1559145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877736" y="2914799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961273" y="300319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금리 사이클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877736" y="4359051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961273" y="4447241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상관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AED923-7B33-62F5-9BD7-662B1DF3278F}"/>
              </a:ext>
            </a:extLst>
          </p:cNvPr>
          <p:cNvSpPr txBox="1"/>
          <p:nvPr/>
        </p:nvSpPr>
        <p:spPr>
          <a:xfrm>
            <a:off x="877736" y="2192673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7B326-1DF1-1E3B-0F96-30009C5264CD}"/>
              </a:ext>
            </a:extLst>
          </p:cNvPr>
          <p:cNvSpPr txBox="1"/>
          <p:nvPr/>
        </p:nvSpPr>
        <p:spPr>
          <a:xfrm>
            <a:off x="1975373" y="228116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추진방법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DFD0C1-50CC-E9F1-CE53-921F3785451F}"/>
              </a:ext>
            </a:extLst>
          </p:cNvPr>
          <p:cNvSpPr txBox="1"/>
          <p:nvPr/>
        </p:nvSpPr>
        <p:spPr>
          <a:xfrm>
            <a:off x="877736" y="3636925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F9A78-0840-98BE-6280-3963F8103C55}"/>
              </a:ext>
            </a:extLst>
          </p:cNvPr>
          <p:cNvSpPr txBox="1"/>
          <p:nvPr/>
        </p:nvSpPr>
        <p:spPr>
          <a:xfrm>
            <a:off x="1961273" y="3725217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장기 부채 사이클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121DA4-B864-93B8-53B2-18ADE19C4448}"/>
              </a:ext>
            </a:extLst>
          </p:cNvPr>
          <p:cNvSpPr txBox="1"/>
          <p:nvPr/>
        </p:nvSpPr>
        <p:spPr>
          <a:xfrm>
            <a:off x="877736" y="5081177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C313-2E70-5F05-CB96-BF1D1A6B8B5B}"/>
              </a:ext>
            </a:extLst>
          </p:cNvPr>
          <p:cNvSpPr txBox="1"/>
          <p:nvPr/>
        </p:nvSpPr>
        <p:spPr>
          <a:xfrm>
            <a:off x="1961273" y="58912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향후계획 및 이슈사항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D5251-72A6-087D-A198-55C9BF30895D}"/>
              </a:ext>
            </a:extLst>
          </p:cNvPr>
          <p:cNvSpPr txBox="1"/>
          <p:nvPr/>
        </p:nvSpPr>
        <p:spPr>
          <a:xfrm>
            <a:off x="877736" y="5803302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8C3EEB-7F2D-BEF4-656F-52D5050151F4}"/>
              </a:ext>
            </a:extLst>
          </p:cNvPr>
          <p:cNvSpPr txBox="1"/>
          <p:nvPr/>
        </p:nvSpPr>
        <p:spPr>
          <a:xfrm>
            <a:off x="1961273" y="5169265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ARIMA MODEL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8537205" y="2116421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채권의 값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64F17C-E757-7248-F576-A48523745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44"/>
          <a:stretch/>
        </p:blipFill>
        <p:spPr>
          <a:xfrm>
            <a:off x="994059" y="1188165"/>
            <a:ext cx="6810375" cy="4731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CA91E-2A92-3E6F-B6E4-452672086E09}"/>
              </a:ext>
            </a:extLst>
          </p:cNvPr>
          <p:cNvSpPr txBox="1"/>
          <p:nvPr/>
        </p:nvSpPr>
        <p:spPr>
          <a:xfrm>
            <a:off x="8537205" y="4527112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 평균</a:t>
            </a:r>
          </a:p>
        </p:txBody>
      </p:sp>
    </p:spTree>
    <p:extLst>
      <p:ext uri="{BB962C8B-B14F-4D97-AF65-F5344CB8AC3E}">
        <p14:creationId xmlns:p14="http://schemas.microsoft.com/office/powerpoint/2010/main" val="42907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8104247" y="2235174"/>
            <a:ext cx="356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채권의 값</a:t>
            </a: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CA91E-2A92-3E6F-B6E4-452672086E09}"/>
              </a:ext>
            </a:extLst>
          </p:cNvPr>
          <p:cNvSpPr txBox="1"/>
          <p:nvPr/>
        </p:nvSpPr>
        <p:spPr>
          <a:xfrm>
            <a:off x="8092373" y="4527112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 평균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D6E44A-54CB-9A5C-1F01-2852F936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84" y="1569027"/>
            <a:ext cx="69151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8104247" y="2235174"/>
            <a:ext cx="3569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채권의 값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GDP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CA91E-2A92-3E6F-B6E4-452672086E09}"/>
              </a:ext>
            </a:extLst>
          </p:cNvPr>
          <p:cNvSpPr txBox="1"/>
          <p:nvPr/>
        </p:nvSpPr>
        <p:spPr>
          <a:xfrm>
            <a:off x="7729296" y="4527112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평균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GDP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C62941-C6C1-5B80-1FB5-A374F3E7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59" y="1447800"/>
            <a:ext cx="6924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4629205" y="5584780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월별 변동률 비율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357748" y="53693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DCA9A5D-BD7F-8B09-A457-FCA73DD3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82" y="1669968"/>
            <a:ext cx="65436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BAA89-0E25-5ABA-6C75-0A45CBA228CE}"/>
              </a:ext>
            </a:extLst>
          </p:cNvPr>
          <p:cNvSpPr txBox="1"/>
          <p:nvPr/>
        </p:nvSpPr>
        <p:spPr>
          <a:xfrm>
            <a:off x="4012029" y="1215415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금리와 장기 추세선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편차 사이클</a:t>
            </a:r>
          </a:p>
        </p:txBody>
      </p:sp>
    </p:spTree>
    <p:extLst>
      <p:ext uri="{BB962C8B-B14F-4D97-AF65-F5344CB8AC3E}">
        <p14:creationId xmlns:p14="http://schemas.microsoft.com/office/powerpoint/2010/main" val="39150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4643632" y="5584780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월별 변동률 차이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357748" y="53693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34F40CF-F368-D20A-D4C8-20A1EBD5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60" y="1626919"/>
            <a:ext cx="6794495" cy="33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3833546" y="6375658"/>
            <a:ext cx="515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지수로 변경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498236" y="616024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263A338-E651-CA08-0852-D1AC2C5A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67" y="1186621"/>
            <a:ext cx="93821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3705102" y="5632282"/>
            <a:ext cx="464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비율에서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평균비율을 뺀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037171" y="5416867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75B47D2-A3F5-37B9-6FED-B476EE29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86" y="1041096"/>
            <a:ext cx="7668629" cy="38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4643632" y="5584780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월별 변동률 차이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357748" y="53693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F81223A-E99B-4500-C335-50C3FDA4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88" y="4540690"/>
            <a:ext cx="9115425" cy="1657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650225-8285-9ACF-CC84-E3D0704B3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3" y="1041096"/>
            <a:ext cx="10018389" cy="2387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8DE94-3651-127E-FCDB-E8C8A38A824E}"/>
              </a:ext>
            </a:extLst>
          </p:cNvPr>
          <p:cNvSpPr txBox="1"/>
          <p:nvPr/>
        </p:nvSpPr>
        <p:spPr>
          <a:xfrm>
            <a:off x="4140179" y="6370527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계절성 분석을 위해 윈도우 롤링 적용</a:t>
            </a: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A001B8-A6A7-D81B-C682-A676FCA971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2387" y="3569239"/>
            <a:ext cx="816538" cy="8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956420" y="141458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 지수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3A6A51-316F-B235-36DA-EF17154C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" y="944164"/>
            <a:ext cx="6040629" cy="3067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5956420" y="288454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1B842C-67D8-DE9C-DB58-FCEDCB03C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86" y="3613666"/>
            <a:ext cx="5889920" cy="3125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4281093" y="4993428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12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965548" y="143881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 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5965548" y="2780000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3774429" y="493041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EC018-C861-5EAE-A880-E337CB5D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009402"/>
            <a:ext cx="5368944" cy="2716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45C864-3682-5116-409C-D3ABD024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466" y="3708669"/>
            <a:ext cx="5429653" cy="28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807553" y="1655953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6080965" y="1438810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 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6080964" y="27800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3889846" y="493041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F51E1-691E-7356-C6E5-F84B3D12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" y="1043303"/>
            <a:ext cx="5648510" cy="2869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E54206-E521-C482-3A65-2766EC6F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128" y="3687977"/>
            <a:ext cx="5419972" cy="28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6080965" y="1438810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 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6080965" y="27800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3889847" y="493041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44ADC7-01F3-293F-5750-DCA53CA3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2" y="1039304"/>
            <a:ext cx="5610040" cy="28514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7690D8-145D-96B9-39EC-1D1130AB1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62" y="3615794"/>
            <a:ext cx="5779849" cy="29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536CA6-78C7-E41E-7AC5-F743FED1080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748ACA-CA97-B418-D32F-18F38DCD89EB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blipFill dpi="0" rotWithShape="1"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9248-14EF-B516-7C3F-2102C8E38B22}"/>
              </a:ext>
            </a:extLst>
          </p:cNvPr>
          <p:cNvSpPr txBox="1"/>
          <p:nvPr/>
        </p:nvSpPr>
        <p:spPr>
          <a:xfrm>
            <a:off x="5507537" y="451066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Part 4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38958-53D0-2CA5-0917-DAA31FAAAE8D}"/>
              </a:ext>
            </a:extLst>
          </p:cNvPr>
          <p:cNvSpPr txBox="1"/>
          <p:nvPr/>
        </p:nvSpPr>
        <p:spPr>
          <a:xfrm>
            <a:off x="3807553" y="5068226"/>
            <a:ext cx="4987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19838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879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4EFF28-D2BD-F736-7221-3D4EBE5ADE20}"/>
              </a:ext>
            </a:extLst>
          </p:cNvPr>
          <p:cNvSpPr txBox="1"/>
          <p:nvPr/>
        </p:nvSpPr>
        <p:spPr>
          <a:xfrm>
            <a:off x="2432538" y="2148435"/>
            <a:ext cx="732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Ray-</a:t>
            </a:r>
            <a:r>
              <a:rPr lang="en-US" altLang="ko-KR" sz="2800" b="1" dirty="0" err="1"/>
              <a:t>Dalio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의 장기 부채 사이클로 사이클 생성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8028323-4678-AAEB-5E1C-7ADE88A53E38}"/>
              </a:ext>
            </a:extLst>
          </p:cNvPr>
          <p:cNvCxnSpPr/>
          <p:nvPr/>
        </p:nvCxnSpPr>
        <p:spPr>
          <a:xfrm>
            <a:off x="6096000" y="3006969"/>
            <a:ext cx="0" cy="84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032168-C23E-6BB5-33B6-C7E8545D69A3}"/>
              </a:ext>
            </a:extLst>
          </p:cNvPr>
          <p:cNvSpPr txBox="1"/>
          <p:nvPr/>
        </p:nvSpPr>
        <p:spPr>
          <a:xfrm>
            <a:off x="2086707" y="4429837"/>
            <a:ext cx="8018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상승구간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하락구간에서  자산 간 상관관계 분석</a:t>
            </a:r>
          </a:p>
        </p:txBody>
      </p:sp>
    </p:spTree>
    <p:extLst>
      <p:ext uri="{BB962C8B-B14F-4D97-AF65-F5344CB8AC3E}">
        <p14:creationId xmlns:p14="http://schemas.microsoft.com/office/powerpoint/2010/main" val="20737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546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개념정리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619A64-900B-8FF8-BDCE-8EAE3AEB9F9E}"/>
              </a:ext>
            </a:extLst>
          </p:cNvPr>
          <p:cNvGrpSpPr/>
          <p:nvPr/>
        </p:nvGrpSpPr>
        <p:grpSpPr>
          <a:xfrm>
            <a:off x="495299" y="978299"/>
            <a:ext cx="11445237" cy="5460601"/>
            <a:chOff x="556354" y="978299"/>
            <a:chExt cx="5413594" cy="491132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6F649F-2818-29EE-0376-2078461B6316}"/>
                </a:ext>
              </a:extLst>
            </p:cNvPr>
            <p:cNvSpPr/>
            <p:nvPr/>
          </p:nvSpPr>
          <p:spPr>
            <a:xfrm>
              <a:off x="556354" y="978299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160816-1481-6DFE-EA9D-17BB57B87182}"/>
                </a:ext>
              </a:extLst>
            </p:cNvPr>
            <p:cNvSpPr/>
            <p:nvPr/>
          </p:nvSpPr>
          <p:spPr>
            <a:xfrm>
              <a:off x="789630" y="1217074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308F6D-D762-9EFC-404F-C692AEDD1CFB}"/>
                </a:ext>
              </a:extLst>
            </p:cNvPr>
            <p:cNvSpPr txBox="1"/>
            <p:nvPr/>
          </p:nvSpPr>
          <p:spPr>
            <a:xfrm>
              <a:off x="1354528" y="1311380"/>
              <a:ext cx="37019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Ray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Dalio’s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부채 사이클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0026B7A-DDCC-835E-EC33-F32509228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2" y="1901564"/>
            <a:ext cx="10529441" cy="4365262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ACEFAC-E3F5-6EDB-76D1-89649AE663A8}"/>
              </a:ext>
            </a:extLst>
          </p:cNvPr>
          <p:cNvSpPr/>
          <p:nvPr/>
        </p:nvSpPr>
        <p:spPr>
          <a:xfrm>
            <a:off x="1699846" y="3598135"/>
            <a:ext cx="8384172" cy="2298573"/>
          </a:xfrm>
          <a:custGeom>
            <a:avLst/>
            <a:gdLst>
              <a:gd name="connsiteX0" fmla="*/ 0 w 8384172"/>
              <a:gd name="connsiteY0" fmla="*/ 2298573 h 2298573"/>
              <a:gd name="connsiteX1" fmla="*/ 1934308 w 8384172"/>
              <a:gd name="connsiteY1" fmla="*/ 587003 h 2298573"/>
              <a:gd name="connsiteX2" fmla="*/ 4290646 w 8384172"/>
              <a:gd name="connsiteY2" fmla="*/ 850 h 2298573"/>
              <a:gd name="connsiteX3" fmla="*/ 5169877 w 8384172"/>
              <a:gd name="connsiteY3" fmla="*/ 446327 h 2298573"/>
              <a:gd name="connsiteX4" fmla="*/ 8370277 w 8384172"/>
              <a:gd name="connsiteY4" fmla="*/ 1970327 h 229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4172" h="2298573">
                <a:moveTo>
                  <a:pt x="0" y="2298573"/>
                </a:moveTo>
                <a:cubicBezTo>
                  <a:pt x="609600" y="1634265"/>
                  <a:pt x="1219200" y="969957"/>
                  <a:pt x="1934308" y="587003"/>
                </a:cubicBezTo>
                <a:cubicBezTo>
                  <a:pt x="2649416" y="204049"/>
                  <a:pt x="3751385" y="24296"/>
                  <a:pt x="4290646" y="850"/>
                </a:cubicBezTo>
                <a:cubicBezTo>
                  <a:pt x="4829907" y="-22596"/>
                  <a:pt x="5169877" y="446327"/>
                  <a:pt x="5169877" y="446327"/>
                </a:cubicBezTo>
                <a:cubicBezTo>
                  <a:pt x="5849815" y="774573"/>
                  <a:pt x="8602785" y="1761266"/>
                  <a:pt x="8370277" y="1970327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798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 및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생산성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EB17F0-6BE6-24F5-2635-31E13BC37E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4" y="1570893"/>
            <a:ext cx="7679654" cy="4337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9BFDB-F501-423C-98C6-DDD3D1A67FE9}"/>
              </a:ext>
            </a:extLst>
          </p:cNvPr>
          <p:cNvSpPr txBox="1"/>
          <p:nvPr/>
        </p:nvSpPr>
        <p:spPr>
          <a:xfrm>
            <a:off x="8007900" y="2308501"/>
            <a:ext cx="3959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생산성 직선 표현 방법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1. GDP </a:t>
            </a:r>
            <a:r>
              <a:rPr lang="ko-KR" altLang="en-US" dirty="0"/>
              <a:t>대비 연도별 공공부채 시각화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부채율의 </a:t>
            </a:r>
            <a:r>
              <a:rPr lang="en-US" altLang="ko-KR" dirty="0"/>
              <a:t>120</a:t>
            </a:r>
            <a:r>
              <a:rPr lang="ko-KR" altLang="en-US" dirty="0"/>
              <a:t>일 이동평균선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이동평균선의 </a:t>
            </a:r>
            <a:r>
              <a:rPr lang="en-US" altLang="ko-KR" dirty="0"/>
              <a:t>2023</a:t>
            </a:r>
            <a:r>
              <a:rPr lang="ko-KR" altLang="en-US" dirty="0"/>
              <a:t>년 값을 추출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4. 1790</a:t>
            </a:r>
            <a:r>
              <a:rPr lang="ko-KR" altLang="en-US" dirty="0"/>
              <a:t>년을 원점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년을 끝점으로 하는 직선 생성 </a:t>
            </a:r>
          </a:p>
        </p:txBody>
      </p:sp>
    </p:spTree>
    <p:extLst>
      <p:ext uri="{BB962C8B-B14F-4D97-AF65-F5344CB8AC3E}">
        <p14:creationId xmlns:p14="http://schemas.microsoft.com/office/powerpoint/2010/main" val="23197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9137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 및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부채율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생산성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9BFDB-F501-423C-98C6-DDD3D1A67FE9}"/>
              </a:ext>
            </a:extLst>
          </p:cNvPr>
          <p:cNvSpPr txBox="1"/>
          <p:nvPr/>
        </p:nvSpPr>
        <p:spPr>
          <a:xfrm>
            <a:off x="4961376" y="1483457"/>
            <a:ext cx="28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부채율</a:t>
            </a:r>
            <a:r>
              <a:rPr lang="ko-KR" altLang="en-US" b="1" dirty="0"/>
              <a:t> </a:t>
            </a:r>
            <a:r>
              <a:rPr lang="en-US" altLang="ko-KR" b="1" dirty="0"/>
              <a:t>– </a:t>
            </a:r>
            <a:r>
              <a:rPr lang="ko-KR" altLang="en-US" b="1" dirty="0"/>
              <a:t>생산성 </a:t>
            </a:r>
            <a:r>
              <a:rPr lang="en-US" altLang="ko-KR" b="1" dirty="0"/>
              <a:t>= </a:t>
            </a:r>
            <a:r>
              <a:rPr lang="ko-KR" altLang="en-US" b="1" dirty="0"/>
              <a:t>사이클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83B8C-A4FA-0DB8-BD48-093C321364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3" y="1852789"/>
            <a:ext cx="8804013" cy="47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6378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87F72C-4E93-4185-5574-DD8A79F5F8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46" y="900564"/>
            <a:ext cx="5795719" cy="2001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0CF572-E5D7-6C4A-DE9F-2B45F504F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40" y="3839112"/>
            <a:ext cx="4124325" cy="2343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F6ED44-E456-AF93-8E94-0F3E29207D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8" y="2965937"/>
            <a:ext cx="6821523" cy="3692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0D0CC-B576-207D-999B-6BDC066F5C97}"/>
              </a:ext>
            </a:extLst>
          </p:cNvPr>
          <p:cNvSpPr txBox="1"/>
          <p:nvPr/>
        </p:nvSpPr>
        <p:spPr>
          <a:xfrm>
            <a:off x="878225" y="1548803"/>
            <a:ext cx="5651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상승구간 </a:t>
            </a:r>
            <a:r>
              <a:rPr lang="en-US" altLang="ko-KR" b="1" dirty="0"/>
              <a:t>= </a:t>
            </a:r>
            <a:r>
              <a:rPr lang="ko-KR" altLang="en-US" b="1" dirty="0"/>
              <a:t>공공 </a:t>
            </a:r>
            <a:r>
              <a:rPr lang="ko-KR" altLang="en-US" b="1" dirty="0" err="1"/>
              <a:t>부채율</a:t>
            </a:r>
            <a:r>
              <a:rPr lang="ko-KR" altLang="en-US" b="1" dirty="0"/>
              <a:t> 증가 </a:t>
            </a:r>
            <a:r>
              <a:rPr lang="en-US" altLang="ko-KR" b="1" dirty="0"/>
              <a:t>= </a:t>
            </a:r>
            <a:r>
              <a:rPr lang="ko-KR" altLang="en-US" b="1" dirty="0"/>
              <a:t>경제침체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Ex) </a:t>
            </a:r>
            <a:r>
              <a:rPr lang="ko-KR" altLang="en-US" b="1" dirty="0"/>
              <a:t>전쟁 </a:t>
            </a:r>
            <a:r>
              <a:rPr lang="en-US" altLang="ko-KR" b="1" dirty="0"/>
              <a:t>- </a:t>
            </a:r>
            <a:r>
              <a:rPr lang="ko-KR" altLang="en-US" b="1" dirty="0"/>
              <a:t>국방비 </a:t>
            </a:r>
            <a:r>
              <a:rPr lang="en-US" altLang="ko-KR" b="1" dirty="0"/>
              <a:t>/ </a:t>
            </a:r>
            <a:r>
              <a:rPr lang="ko-KR" altLang="en-US" b="1" dirty="0"/>
              <a:t>경제회복</a:t>
            </a:r>
            <a:r>
              <a:rPr lang="en-US" altLang="ko-KR" b="1" dirty="0"/>
              <a:t> – </a:t>
            </a:r>
            <a:r>
              <a:rPr lang="ko-KR" altLang="en-US" b="1" dirty="0"/>
              <a:t>경제부양금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356E8-41A8-8103-8407-B41888432013}"/>
              </a:ext>
            </a:extLst>
          </p:cNvPr>
          <p:cNvSpPr txBox="1"/>
          <p:nvPr/>
        </p:nvSpPr>
        <p:spPr>
          <a:xfrm>
            <a:off x="7913077" y="2901658"/>
            <a:ext cx="38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/>
              <a:t>상승구간 구하기 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84F53-D88D-3FC3-B93A-304B0357A736}"/>
              </a:ext>
            </a:extLst>
          </p:cNvPr>
          <p:cNvSpPr txBox="1"/>
          <p:nvPr/>
        </p:nvSpPr>
        <p:spPr>
          <a:xfrm>
            <a:off x="7913077" y="6179995"/>
            <a:ext cx="38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 dirty="0"/>
              <a:t>상승 구간 별 미국 역사</a:t>
            </a:r>
          </a:p>
        </p:txBody>
      </p:sp>
    </p:spTree>
    <p:extLst>
      <p:ext uri="{BB962C8B-B14F-4D97-AF65-F5344CB8AC3E}">
        <p14:creationId xmlns:p14="http://schemas.microsoft.com/office/powerpoint/2010/main" val="18035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807553" y="1655953"/>
            <a:ext cx="376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       상관 분석</a:t>
            </a:r>
          </a:p>
        </p:txBody>
      </p:sp>
    </p:spTree>
    <p:extLst>
      <p:ext uri="{BB962C8B-B14F-4D97-AF65-F5344CB8AC3E}">
        <p14:creationId xmlns:p14="http://schemas.microsoft.com/office/powerpoint/2010/main" val="1520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3E1BB-F3FE-FA3E-64F5-C1A75D4937AC}"/>
              </a:ext>
            </a:extLst>
          </p:cNvPr>
          <p:cNvSpPr txBox="1"/>
          <p:nvPr/>
        </p:nvSpPr>
        <p:spPr>
          <a:xfrm>
            <a:off x="495300" y="1453253"/>
            <a:ext cx="804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&lt; </a:t>
            </a:r>
            <a:r>
              <a:rPr lang="ko-KR" altLang="en-US" sz="2400" dirty="0"/>
              <a:t>상승구간 </a:t>
            </a:r>
            <a:r>
              <a:rPr lang="en-US" altLang="ko-KR" sz="2400" dirty="0"/>
              <a:t>&gt; : </a:t>
            </a:r>
            <a:r>
              <a:rPr lang="ko-KR" altLang="en-US" sz="2400" dirty="0"/>
              <a:t>공공부채가 높아짐 → 인플레이션 억제 → </a:t>
            </a:r>
            <a:br>
              <a:rPr lang="en-US" altLang="ko-KR" sz="2400" dirty="0"/>
            </a:br>
            <a:r>
              <a:rPr lang="ko-KR" altLang="en-US" sz="2400" dirty="0"/>
              <a:t>부동산과 채권이 같이 오르는 경향 → 부동산</a:t>
            </a:r>
            <a:r>
              <a:rPr lang="en-US" altLang="ko-KR" sz="2400" dirty="0"/>
              <a:t>&amp;</a:t>
            </a:r>
            <a:r>
              <a:rPr lang="ko-KR" altLang="en-US" sz="2400" dirty="0"/>
              <a:t>채권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DAA566-482B-894E-A80C-5701045B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" y="2425390"/>
            <a:ext cx="12020055" cy="34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44356" y="3404018"/>
              <a:ext cx="97193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latin typeface="+mj-ea"/>
                  <a:ea typeface="+mj-ea"/>
                </a:rPr>
                <a:t>금융 데이터에 주기성을 확인할 수 있을까</a:t>
              </a:r>
              <a:r>
                <a:rPr lang="en-US" altLang="ko-KR" sz="4000" b="1" dirty="0">
                  <a:latin typeface="+mj-ea"/>
                  <a:ea typeface="+mj-ea"/>
                </a:rPr>
                <a:t>?</a:t>
              </a:r>
              <a:endParaRPr lang="ko-KR" altLang="en-US" sz="4000" b="1" dirty="0">
                <a:latin typeface="+mj-ea"/>
                <a:ea typeface="+mj-ea"/>
              </a:endParaRPr>
            </a:p>
          </p:txBody>
        </p:sp>
        <p:sp>
          <p:nvSpPr>
            <p:cNvPr id="4" name="양쪽 대괄호 3">
              <a:extLst>
                <a:ext uri="{FF2B5EF4-FFF2-40B4-BE49-F238E27FC236}">
                  <a16:creationId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3E01-EBD7-CB01-403B-BB81D0F8686C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3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BD911-77CE-5A7C-3C75-D84926CADB81}"/>
              </a:ext>
            </a:extLst>
          </p:cNvPr>
          <p:cNvSpPr txBox="1"/>
          <p:nvPr/>
        </p:nvSpPr>
        <p:spPr>
          <a:xfrm>
            <a:off x="495299" y="1475837"/>
            <a:ext cx="7403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&lt; </a:t>
            </a:r>
            <a:r>
              <a:rPr lang="ko-KR" altLang="en-US" sz="2400" dirty="0"/>
              <a:t>하락구간 </a:t>
            </a:r>
            <a:r>
              <a:rPr lang="en-US" altLang="ko-KR" sz="2400" dirty="0"/>
              <a:t>&gt; : </a:t>
            </a:r>
            <a:r>
              <a:rPr lang="ko-KR" altLang="en-US" sz="2400" dirty="0"/>
              <a:t>금리가 낮아짐 → 인플레이션 → 주가와 금이 반대로 오르는 경향 → 주가</a:t>
            </a:r>
            <a:r>
              <a:rPr lang="en-US" altLang="ko-KR" sz="2400" dirty="0"/>
              <a:t>&amp;</a:t>
            </a:r>
            <a:r>
              <a:rPr lang="ko-KR" altLang="en-US" sz="2400" dirty="0"/>
              <a:t>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08864-95FA-1BE6-ADBE-3976CA1CD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" y="2397329"/>
            <a:ext cx="12036287" cy="34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981209" y="2777761"/>
            <a:ext cx="3740126" cy="1292662"/>
            <a:chOff x="3711997" y="-680811"/>
            <a:chExt cx="2642096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4708569" y="-680811"/>
              <a:ext cx="648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6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711997" y="-219146"/>
              <a:ext cx="26420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latin typeface="+mj-ea"/>
                  <a:ea typeface="+mj-ea"/>
                </a:rPr>
                <a:t>ARIMA model</a:t>
              </a:r>
              <a:endParaRPr lang="ko-KR" altLang="en-US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51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367D7-A13A-ED92-BC54-6A90E1D8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3" y="1962488"/>
            <a:ext cx="8699440" cy="2346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4EDB8-147A-35D5-0DA5-FFF3481205A2}"/>
              </a:ext>
            </a:extLst>
          </p:cNvPr>
          <p:cNvSpPr txBox="1"/>
          <p:nvPr/>
        </p:nvSpPr>
        <p:spPr>
          <a:xfrm>
            <a:off x="988483" y="4670115"/>
            <a:ext cx="967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주기성 행동을 가지고 있는 </a:t>
            </a:r>
            <a:r>
              <a:rPr lang="en-US" altLang="ko-KR" dirty="0"/>
              <a:t>(</a:t>
            </a:r>
            <a:r>
              <a:rPr lang="ko-KR" altLang="en-US" dirty="0"/>
              <a:t>하지만 추세나 계절성은 없는</a:t>
            </a:r>
            <a:r>
              <a:rPr lang="en-US" altLang="ko-KR" dirty="0"/>
              <a:t>) </a:t>
            </a:r>
            <a:r>
              <a:rPr lang="ko-KR" altLang="en-US" dirty="0"/>
              <a:t>시계열은 정상성을 나타내는 시계열</a:t>
            </a:r>
            <a:endParaRPr lang="en-US" altLang="ko-KR" dirty="0"/>
          </a:p>
          <a:p>
            <a:pPr algn="r"/>
            <a:r>
              <a:rPr lang="en-US" altLang="ko-KR" dirty="0"/>
              <a:t>https://otexts.com/fppkr/stationarity.html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D5A0B-BB90-372D-B58E-5B90F3138279}"/>
              </a:ext>
            </a:extLst>
          </p:cNvPr>
          <p:cNvSpPr txBox="1"/>
          <p:nvPr/>
        </p:nvSpPr>
        <p:spPr>
          <a:xfrm>
            <a:off x="988483" y="1325873"/>
            <a:ext cx="874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롤링으로 월별 노이즈가 제거 된 기준금리 사이클 데이터로 </a:t>
            </a:r>
            <a:r>
              <a:rPr lang="en-US" altLang="ko-KR" dirty="0"/>
              <a:t>ARIMA </a:t>
            </a:r>
            <a:r>
              <a:rPr lang="ko-KR" altLang="en-US" dirty="0"/>
              <a:t>모델 예측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89EF6D-7DCF-FE37-741F-A9AA4296E45A}"/>
              </a:ext>
            </a:extLst>
          </p:cNvPr>
          <p:cNvCxnSpPr>
            <a:cxnSpLocks/>
          </p:cNvCxnSpPr>
          <p:nvPr/>
        </p:nvCxnSpPr>
        <p:spPr>
          <a:xfrm>
            <a:off x="325755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8F36EA2-F400-AC0D-5B4E-175D723D2B71}"/>
              </a:ext>
            </a:extLst>
          </p:cNvPr>
          <p:cNvCxnSpPr>
            <a:cxnSpLocks/>
          </p:cNvCxnSpPr>
          <p:nvPr/>
        </p:nvCxnSpPr>
        <p:spPr>
          <a:xfrm>
            <a:off x="443484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167BDE-2D5A-EB0B-AB70-94450ADD92CC}"/>
              </a:ext>
            </a:extLst>
          </p:cNvPr>
          <p:cNvCxnSpPr>
            <a:cxnSpLocks/>
          </p:cNvCxnSpPr>
          <p:nvPr/>
        </p:nvCxnSpPr>
        <p:spPr>
          <a:xfrm>
            <a:off x="196596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2EC44BA-D4D3-04D2-7E27-29361CA06F0B}"/>
              </a:ext>
            </a:extLst>
          </p:cNvPr>
          <p:cNvCxnSpPr>
            <a:cxnSpLocks/>
          </p:cNvCxnSpPr>
          <p:nvPr/>
        </p:nvCxnSpPr>
        <p:spPr>
          <a:xfrm>
            <a:off x="564642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474882-25C6-4732-AC32-1CC646E85689}"/>
              </a:ext>
            </a:extLst>
          </p:cNvPr>
          <p:cNvCxnSpPr>
            <a:cxnSpLocks/>
          </p:cNvCxnSpPr>
          <p:nvPr/>
        </p:nvCxnSpPr>
        <p:spPr>
          <a:xfrm>
            <a:off x="688086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3D76-4866-26AC-D39B-376D5EB6706E}"/>
              </a:ext>
            </a:extLst>
          </p:cNvPr>
          <p:cNvCxnSpPr>
            <a:cxnSpLocks/>
          </p:cNvCxnSpPr>
          <p:nvPr/>
        </p:nvCxnSpPr>
        <p:spPr>
          <a:xfrm>
            <a:off x="825246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42F22A8-B205-4362-F4E0-6C1FB32321CA}"/>
              </a:ext>
            </a:extLst>
          </p:cNvPr>
          <p:cNvCxnSpPr>
            <a:cxnSpLocks/>
          </p:cNvCxnSpPr>
          <p:nvPr/>
        </p:nvCxnSpPr>
        <p:spPr>
          <a:xfrm>
            <a:off x="953262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5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BA5AE9-ADEF-F425-DFF6-A107B198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32" y="955777"/>
            <a:ext cx="8016935" cy="3391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BFDB9D-D00D-2D4A-47FA-F8A3C885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532" y="4648098"/>
            <a:ext cx="6271740" cy="1773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BA3F6-7D3E-6B1F-AD0B-8EA18DE0BD13}"/>
              </a:ext>
            </a:extLst>
          </p:cNvPr>
          <p:cNvSpPr txBox="1"/>
          <p:nvPr/>
        </p:nvSpPr>
        <p:spPr>
          <a:xfrm>
            <a:off x="8884016" y="5073296"/>
            <a:ext cx="2669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박스</a:t>
            </a:r>
            <a:r>
              <a:rPr lang="en-US" altLang="ko-KR" dirty="0"/>
              <a:t>-</a:t>
            </a:r>
            <a:r>
              <a:rPr lang="ko-KR" altLang="en-US" dirty="0" err="1"/>
              <a:t>젠킨스</a:t>
            </a:r>
            <a:r>
              <a:rPr lang="ko-KR" altLang="en-US" dirty="0"/>
              <a:t> 방법에 따라</a:t>
            </a:r>
            <a:endParaRPr lang="en-US" altLang="ko-KR" dirty="0"/>
          </a:p>
          <a:p>
            <a:r>
              <a:rPr lang="en-US" altLang="ko-KR" dirty="0"/>
              <a:t>p = 3</a:t>
            </a:r>
          </a:p>
          <a:p>
            <a:r>
              <a:rPr lang="en-US" altLang="ko-KR" dirty="0"/>
              <a:t>q =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11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211953" y="97646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1211953" y="3831991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E027F-BD8C-9AA0-8AFB-8D55CDB6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53" y="1470099"/>
            <a:ext cx="7810141" cy="2237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F08564-9793-1157-EC9A-36C86E2B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953" y="4364924"/>
            <a:ext cx="7824796" cy="20569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4990E5-D14A-FDB2-B6D3-FA17DFD2D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749" y="4752966"/>
            <a:ext cx="3031667" cy="502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24432-D757-360C-64C8-C70902C83156}"/>
              </a:ext>
            </a:extLst>
          </p:cNvPr>
          <p:cNvSpPr txBox="1"/>
          <p:nvPr/>
        </p:nvSpPr>
        <p:spPr>
          <a:xfrm>
            <a:off x="9121140" y="4389349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RMSE(</a:t>
            </a:r>
            <a:r>
              <a:rPr lang="ko-KR" altLang="en-US" dirty="0"/>
              <a:t>평균</a:t>
            </a:r>
            <a:r>
              <a:rPr lang="en-US" altLang="ko-KR" dirty="0"/>
              <a:t> </a:t>
            </a:r>
            <a:r>
              <a:rPr lang="ko-KR" altLang="en-US" dirty="0"/>
              <a:t>제곱근 오차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49D1AB-8110-3986-3805-EA583FC24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352" y="5620935"/>
            <a:ext cx="2587538" cy="502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F356E4-566C-B6A5-6ACE-09F198B032E9}"/>
              </a:ext>
            </a:extLst>
          </p:cNvPr>
          <p:cNvSpPr txBox="1"/>
          <p:nvPr/>
        </p:nvSpPr>
        <p:spPr>
          <a:xfrm>
            <a:off x="9106513" y="5255025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MAPE(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평균 절대 비율 오차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3888D-A9CA-38B6-6D70-4C57825A71AC}"/>
              </a:ext>
            </a:extLst>
          </p:cNvPr>
          <p:cNvSpPr txBox="1"/>
          <p:nvPr/>
        </p:nvSpPr>
        <p:spPr>
          <a:xfrm>
            <a:off x="9250680" y="1661389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RMSE(</a:t>
            </a:r>
            <a:r>
              <a:rPr lang="ko-KR" altLang="en-US" dirty="0"/>
              <a:t>평균</a:t>
            </a:r>
            <a:r>
              <a:rPr lang="en-US" altLang="ko-KR" dirty="0"/>
              <a:t> </a:t>
            </a:r>
            <a:r>
              <a:rPr lang="ko-KR" altLang="en-US" dirty="0"/>
              <a:t>제곱근 오차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F7813-223B-3882-5FC7-5439D40C4C07}"/>
              </a:ext>
            </a:extLst>
          </p:cNvPr>
          <p:cNvSpPr txBox="1"/>
          <p:nvPr/>
        </p:nvSpPr>
        <p:spPr>
          <a:xfrm>
            <a:off x="9236053" y="2527065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MAPE(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평균 절대 비율 오차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8F06FDD-5680-1AAC-BDE8-296162267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9974" y="2887824"/>
            <a:ext cx="2248734" cy="5134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34D5BA-CB3C-CBCC-443F-CC1B3774F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798" y="2005564"/>
            <a:ext cx="2587568" cy="4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D5A0B-BB90-372D-B58E-5B90F3138279}"/>
              </a:ext>
            </a:extLst>
          </p:cNvPr>
          <p:cNvSpPr txBox="1"/>
          <p:nvPr/>
        </p:nvSpPr>
        <p:spPr>
          <a:xfrm>
            <a:off x="988483" y="1325873"/>
            <a:ext cx="862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롤링으로 월별 노이즈가 제거 된 장기 부채 사이클 데이터로 </a:t>
            </a:r>
            <a:r>
              <a:rPr lang="en-US" altLang="ko-KR" dirty="0"/>
              <a:t>ARIMA </a:t>
            </a:r>
            <a:r>
              <a:rPr lang="ko-KR" altLang="en-US" dirty="0"/>
              <a:t>모델 예측</a:t>
            </a:r>
          </a:p>
        </p:txBody>
      </p:sp>
      <p:pic>
        <p:nvPicPr>
          <p:cNvPr id="3" name="그림 2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2D00A45F-4A55-C8F8-77C9-8213582E0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7" y="1894864"/>
            <a:ext cx="8191431" cy="25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211953" y="97646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1211953" y="3831991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pic>
        <p:nvPicPr>
          <p:cNvPr id="7" name="그림 6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8CB8879F-1253-3154-5F42-C1456CEEF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0" y="1417519"/>
            <a:ext cx="8658879" cy="2332671"/>
          </a:xfrm>
          <a:prstGeom prst="rect">
            <a:avLst/>
          </a:prstGeom>
        </p:spPr>
      </p:pic>
      <p:pic>
        <p:nvPicPr>
          <p:cNvPr id="9" name="그림 8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BF977EC4-8C00-996F-A7EA-5CF4EC1691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0269" y="4274827"/>
            <a:ext cx="8558840" cy="231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ED0F3-2A84-D8D4-003B-7C65C8E4EF89}"/>
              </a:ext>
            </a:extLst>
          </p:cNvPr>
          <p:cNvSpPr txBox="1"/>
          <p:nvPr/>
        </p:nvSpPr>
        <p:spPr>
          <a:xfrm>
            <a:off x="2929120" y="950774"/>
            <a:ext cx="325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(Seasonal</a:t>
            </a:r>
            <a:r>
              <a:rPr lang="ko-KR" altLang="en-US" dirty="0"/>
              <a:t> </a:t>
            </a:r>
            <a:r>
              <a:rPr lang="en-US" altLang="ko-KR" dirty="0"/>
              <a:t>component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3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974884" y="57017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8304414" y="5701766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2919631" y="1594052"/>
            <a:ext cx="660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1790~1920 </a:t>
            </a:r>
            <a:r>
              <a:rPr lang="ko-KR" altLang="en-US" sz="2400" dirty="0"/>
              <a:t>데이터를 학습데이터로 정하고 향후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80</a:t>
            </a:r>
            <a:r>
              <a:rPr lang="ko-KR" altLang="en-US" sz="2400" dirty="0"/>
              <a:t>년을 </a:t>
            </a:r>
            <a:r>
              <a:rPr lang="en-US" altLang="ko-KR" sz="2400" dirty="0"/>
              <a:t>ARIMA / SARIMAX</a:t>
            </a:r>
            <a:r>
              <a:rPr lang="ko-KR" altLang="en-US" sz="2400" dirty="0"/>
              <a:t>로 예측 </a:t>
            </a:r>
            <a:r>
              <a:rPr lang="en-US" altLang="ko-KR" sz="2400" dirty="0"/>
              <a:t>( </a:t>
            </a:r>
            <a:r>
              <a:rPr lang="ko-KR" altLang="en-US" sz="2400" dirty="0"/>
              <a:t>부채 사이클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F42B38-7717-2299-AA85-07B8C8C6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97091"/>
            <a:ext cx="5791200" cy="2305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1FC607-8DE4-C5C9-FA27-0E1F0AB3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75" y="3182816"/>
            <a:ext cx="5867400" cy="2219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F0E5ED-BD9E-0577-56A8-BB6C051B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105" y="2447909"/>
            <a:ext cx="6189475" cy="5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5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974884" y="57017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8304414" y="5701766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2588390" y="2011713"/>
            <a:ext cx="737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향후 </a:t>
            </a:r>
            <a:r>
              <a:rPr lang="en-US" altLang="ko-KR" sz="2400" dirty="0"/>
              <a:t>20</a:t>
            </a:r>
            <a:r>
              <a:rPr lang="ko-KR" altLang="en-US" sz="2400" dirty="0"/>
              <a:t>년을 </a:t>
            </a:r>
            <a:r>
              <a:rPr lang="en-US" altLang="ko-KR" sz="2400" dirty="0"/>
              <a:t>ARIMA / SARIMAX</a:t>
            </a:r>
            <a:r>
              <a:rPr lang="ko-KR" altLang="en-US" sz="2400" dirty="0"/>
              <a:t>로 예측 </a:t>
            </a:r>
            <a:r>
              <a:rPr lang="en-US" altLang="ko-KR" sz="2400" dirty="0"/>
              <a:t>( </a:t>
            </a:r>
            <a:r>
              <a:rPr lang="ko-KR" altLang="en-US" sz="2400" dirty="0"/>
              <a:t>부채 사이클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F8619-63CB-7A72-C206-2F5B2F84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5" y="3139953"/>
            <a:ext cx="5905500" cy="2305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B78437-A0F6-941F-1E14-5705A813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3063753"/>
            <a:ext cx="59150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2224998" y="5293955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7972944" y="5293955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988483" y="1135817"/>
            <a:ext cx="660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차분 적용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F23EF-5AD7-0A99-D447-25EA0D87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46538"/>
            <a:ext cx="5600700" cy="2342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EC57AB-6822-2B78-7B6B-5758F49C4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1" y="2559986"/>
            <a:ext cx="5974080" cy="2442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6CDC22-4C75-AAD7-220D-2E627F36A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8"/>
          <a:stretch/>
        </p:blipFill>
        <p:spPr>
          <a:xfrm>
            <a:off x="3181350" y="1149653"/>
            <a:ext cx="5974080" cy="5813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96F8D-5C7C-BA60-B70C-DE400D61D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348" y="1888608"/>
            <a:ext cx="5974079" cy="5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10033518" y="66091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2DD550-F0F4-3D60-D38C-B7EEBC75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6" y="916603"/>
            <a:ext cx="5425910" cy="55554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66BB16-CE27-DCBF-9288-0B266F32A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25" y="482342"/>
            <a:ext cx="4580017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54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5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974884" y="57017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8304414" y="5701766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3069851" y="1325913"/>
            <a:ext cx="660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전체 데이터를 학습데이터로 정하고 향후 </a:t>
            </a:r>
            <a:r>
              <a:rPr lang="en-US" altLang="ko-KR" sz="2400" dirty="0"/>
              <a:t>20</a:t>
            </a:r>
            <a:r>
              <a:rPr lang="ko-KR" altLang="en-US" sz="2400" dirty="0"/>
              <a:t>년을 </a:t>
            </a:r>
            <a:r>
              <a:rPr lang="en-US" altLang="ko-KR" sz="2400" dirty="0"/>
              <a:t>ARIMA / SARIMAX</a:t>
            </a:r>
            <a:r>
              <a:rPr lang="ko-KR" altLang="en-US" sz="2400" dirty="0"/>
              <a:t>로 예측 </a:t>
            </a:r>
            <a:r>
              <a:rPr lang="en-US" altLang="ko-KR" sz="2400" dirty="0"/>
              <a:t>( </a:t>
            </a:r>
            <a:r>
              <a:rPr lang="ko-KR" altLang="en-US" sz="2400" dirty="0"/>
              <a:t>금리 사이클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7E8204-DA27-BC99-2089-7A8CD732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5" y="3114675"/>
            <a:ext cx="5943600" cy="2352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292E1A-C1F1-3637-51EA-DD35B403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3097599"/>
            <a:ext cx="59817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2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2954754" y="1641083"/>
            <a:ext cx="6282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향후 계획 및 이슈 사항</a:t>
            </a:r>
          </a:p>
        </p:txBody>
      </p:sp>
    </p:spTree>
    <p:extLst>
      <p:ext uri="{BB962C8B-B14F-4D97-AF65-F5344CB8AC3E}">
        <p14:creationId xmlns:p14="http://schemas.microsoft.com/office/powerpoint/2010/main" val="134460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ARIMA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7D15F0-D889-CF0C-5FBC-BF806A59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07" y="1067108"/>
            <a:ext cx="7810141" cy="223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C3A42-4175-4614-E336-DA7673C09C28}"/>
              </a:ext>
            </a:extLst>
          </p:cNvPr>
          <p:cNvSpPr txBox="1"/>
          <p:nvPr/>
        </p:nvSpPr>
        <p:spPr>
          <a:xfrm>
            <a:off x="9215653" y="3304700"/>
            <a:ext cx="2793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ARIMA</a:t>
            </a:r>
            <a:r>
              <a:rPr lang="ko-KR" altLang="en-US" sz="2400" dirty="0"/>
              <a:t>는 직선형태</a:t>
            </a:r>
          </a:p>
        </p:txBody>
      </p:sp>
      <p:pic>
        <p:nvPicPr>
          <p:cNvPr id="5" name="그림 4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061BBA92-78B5-ABEF-45AA-B8B07FFFC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3" y="4042955"/>
            <a:ext cx="7923885" cy="2356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A029E-DBBF-B04C-6DC7-D6D5C2CB980A}"/>
              </a:ext>
            </a:extLst>
          </p:cNvPr>
          <p:cNvSpPr txBox="1"/>
          <p:nvPr/>
        </p:nvSpPr>
        <p:spPr>
          <a:xfrm>
            <a:off x="8693848" y="1876954"/>
            <a:ext cx="178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금리 사이클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F1FE5-B838-EBB4-9C4F-2821350A82C0}"/>
              </a:ext>
            </a:extLst>
          </p:cNvPr>
          <p:cNvSpPr txBox="1"/>
          <p:nvPr/>
        </p:nvSpPr>
        <p:spPr>
          <a:xfrm>
            <a:off x="8693848" y="5020965"/>
            <a:ext cx="279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40353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406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SARIMA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23620-3B80-0E93-0DFE-312EC043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9" y="1372099"/>
            <a:ext cx="7824796" cy="20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2B77ED-32E0-3A2F-1950-CCEA9E1A92E8}"/>
              </a:ext>
            </a:extLst>
          </p:cNvPr>
          <p:cNvSpPr txBox="1"/>
          <p:nvPr/>
        </p:nvSpPr>
        <p:spPr>
          <a:xfrm>
            <a:off x="8833765" y="3116026"/>
            <a:ext cx="3997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SARIMA</a:t>
            </a:r>
            <a:r>
              <a:rPr lang="ko-KR" altLang="en-US" sz="2400" dirty="0"/>
              <a:t>는 설정한 주기 </a:t>
            </a:r>
            <a:endParaRPr lang="en-US" altLang="ko-KR" sz="2400" dirty="0"/>
          </a:p>
          <a:p>
            <a:r>
              <a:rPr lang="ko-KR" altLang="en-US" sz="2400" dirty="0"/>
              <a:t>추세를</a:t>
            </a:r>
            <a:r>
              <a:rPr lang="en-US" altLang="ko-KR" sz="2400" dirty="0"/>
              <a:t> </a:t>
            </a:r>
            <a:r>
              <a:rPr lang="ko-KR" altLang="en-US" sz="2400" dirty="0"/>
              <a:t>그대로 </a:t>
            </a:r>
            <a:r>
              <a:rPr lang="en-US" altLang="ko-KR" sz="2400" dirty="0"/>
              <a:t>copy</a:t>
            </a:r>
          </a:p>
        </p:txBody>
      </p:sp>
      <p:pic>
        <p:nvPicPr>
          <p:cNvPr id="5" name="그림 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7DCAB03-1FC9-5DCB-4C91-1C52AA683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65" y="3704078"/>
            <a:ext cx="7824795" cy="2671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2663D2-57BD-9674-209F-BF35A340B7AA}"/>
              </a:ext>
            </a:extLst>
          </p:cNvPr>
          <p:cNvSpPr txBox="1"/>
          <p:nvPr/>
        </p:nvSpPr>
        <p:spPr>
          <a:xfrm>
            <a:off x="8693848" y="1876954"/>
            <a:ext cx="178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금리 사이클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2539F-2854-BA52-B9F4-703E99CCB5A2}"/>
              </a:ext>
            </a:extLst>
          </p:cNvPr>
          <p:cNvSpPr txBox="1"/>
          <p:nvPr/>
        </p:nvSpPr>
        <p:spPr>
          <a:xfrm>
            <a:off x="8693848" y="5020965"/>
            <a:ext cx="279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155205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계획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6698971" y="1346915"/>
            <a:ext cx="5493029" cy="4785869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4643175" y="3851182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8439" y="2379371"/>
            <a:ext cx="1202296" cy="1202296"/>
          </a:xfrm>
          <a:prstGeom prst="rect">
            <a:avLst/>
          </a:prstGeom>
        </p:spPr>
      </p:pic>
      <p:pic>
        <p:nvPicPr>
          <p:cNvPr id="2" name="Picture 2" descr="MLOps] MLflow란? - 러닝머신의 Train Data Set">
            <a:extLst>
              <a:ext uri="{FF2B5EF4-FFF2-40B4-BE49-F238E27FC236}">
                <a16:creationId xmlns:a16="http://schemas.microsoft.com/office/drawing/2014/main" id="{4A84A5A2-7D6D-1AF5-46D9-9FF64FA7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81" y="3089838"/>
            <a:ext cx="34480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A9352-1B2A-1EE9-98FF-83A068136551}"/>
              </a:ext>
            </a:extLst>
          </p:cNvPr>
          <p:cNvSpPr txBox="1"/>
          <p:nvPr/>
        </p:nvSpPr>
        <p:spPr>
          <a:xfrm>
            <a:off x="7426984" y="2197607"/>
            <a:ext cx="447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Mlflow</a:t>
            </a:r>
            <a:r>
              <a:rPr lang="en-US" altLang="ko-KR" sz="2800" b="1" dirty="0"/>
              <a:t> Tracking - </a:t>
            </a:r>
            <a:r>
              <a:rPr lang="ko-KR" altLang="en-US" sz="2800" b="1" dirty="0"/>
              <a:t>결과 확인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FCF30-A7F9-AF9B-8CAD-540EAC17793D}"/>
              </a:ext>
            </a:extLst>
          </p:cNvPr>
          <p:cNvSpPr txBox="1"/>
          <p:nvPr/>
        </p:nvSpPr>
        <p:spPr>
          <a:xfrm>
            <a:off x="7426984" y="3405291"/>
            <a:ext cx="433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Mlflow</a:t>
            </a:r>
            <a:r>
              <a:rPr lang="en-US" altLang="ko-KR" sz="2800" b="1" dirty="0"/>
              <a:t> Projects - </a:t>
            </a:r>
            <a:r>
              <a:rPr lang="ko-KR" altLang="en-US" sz="2800" b="1" dirty="0"/>
              <a:t>환경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555F-0BF2-1312-BAC7-89D77BD17F1F}"/>
              </a:ext>
            </a:extLst>
          </p:cNvPr>
          <p:cNvSpPr txBox="1"/>
          <p:nvPr/>
        </p:nvSpPr>
        <p:spPr>
          <a:xfrm>
            <a:off x="7426984" y="4469467"/>
            <a:ext cx="4475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Mlflow</a:t>
            </a:r>
            <a:r>
              <a:rPr lang="en-US" altLang="ko-KR" sz="2800" b="1" dirty="0"/>
              <a:t> Models – </a:t>
            </a:r>
            <a:r>
              <a:rPr lang="ko-KR" altLang="en-US" sz="2800" b="1" dirty="0"/>
              <a:t>모델 관리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배포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38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감사합니다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10033518" y="66091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89FC2-50D1-9339-B7EF-B7C2DCC5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90" y="1488924"/>
            <a:ext cx="4577309" cy="2849349"/>
          </a:xfrm>
          <a:prstGeom prst="rect">
            <a:avLst/>
          </a:prstGeom>
        </p:spPr>
      </p:pic>
      <p:pic>
        <p:nvPicPr>
          <p:cNvPr id="1026" name="Picture 2" descr="Principles for Dealing with the Changing World Order | Dalio, Ray - 모바일교보문고">
            <a:extLst>
              <a:ext uri="{FF2B5EF4-FFF2-40B4-BE49-F238E27FC236}">
                <a16:creationId xmlns:a16="http://schemas.microsoft.com/office/drawing/2014/main" id="{BC44FD01-4F70-D8D5-E2C5-7529B8D9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68" y="1157454"/>
            <a:ext cx="3480435" cy="528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6878E3-7EC6-2709-DB2F-6469A467DBBB}"/>
              </a:ext>
            </a:extLst>
          </p:cNvPr>
          <p:cNvSpPr txBox="1"/>
          <p:nvPr/>
        </p:nvSpPr>
        <p:spPr>
          <a:xfrm>
            <a:off x="5696636" y="4907411"/>
            <a:ext cx="5339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순환의 예로는 섹터 순환 이론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은행 대출</a:t>
            </a:r>
            <a:r>
              <a:rPr lang="en-US" altLang="ko-KR" dirty="0"/>
              <a:t>, </a:t>
            </a:r>
            <a:r>
              <a:rPr lang="ko-KR" altLang="en-US" dirty="0"/>
              <a:t>이자율</a:t>
            </a:r>
            <a:r>
              <a:rPr lang="en-US" altLang="ko-KR" dirty="0"/>
              <a:t>, </a:t>
            </a:r>
            <a:r>
              <a:rPr lang="ko-KR" altLang="en-US" dirty="0"/>
              <a:t>물가 등의 시계열 자료를 분석한 </a:t>
            </a:r>
            <a:endParaRPr lang="en-US" altLang="ko-KR" dirty="0"/>
          </a:p>
          <a:p>
            <a:r>
              <a:rPr lang="ko-KR" altLang="en-US" dirty="0"/>
              <a:t>평균 </a:t>
            </a:r>
            <a:r>
              <a:rPr lang="en-US" altLang="ko-KR" dirty="0"/>
              <a:t>10</a:t>
            </a:r>
            <a:r>
              <a:rPr lang="ko-KR" altLang="en-US" dirty="0"/>
              <a:t>년 주기의 </a:t>
            </a:r>
            <a:r>
              <a:rPr lang="en-US" altLang="ko-KR" dirty="0" err="1"/>
              <a:t>Jugler</a:t>
            </a:r>
            <a:r>
              <a:rPr lang="en-US" altLang="ko-KR" dirty="0"/>
              <a:t> Cycle 1860 </a:t>
            </a:r>
            <a:r>
              <a:rPr lang="ko-KR" altLang="en-US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306662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1012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사이클이 나타나는 원인은 무엇일까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7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1012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사이클이 나타나는 원인은 무엇일까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889AEC-EC6A-73EE-254E-80BD5F133B5C}"/>
              </a:ext>
            </a:extLst>
          </p:cNvPr>
          <p:cNvSpPr/>
          <p:nvPr/>
        </p:nvSpPr>
        <p:spPr>
          <a:xfrm>
            <a:off x="0" y="0"/>
            <a:ext cx="12192000" cy="68660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3200" b="1" dirty="0">
                <a:solidFill>
                  <a:srgbClr val="FF5050"/>
                </a:solidFill>
              </a:rPr>
              <a:t>사람들의 낙관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5050"/>
                </a:solidFill>
              </a:rPr>
              <a:t> 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3200" b="1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7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1012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사이클이 나타나는 원인은 무엇일까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889AEC-EC6A-73EE-254E-80BD5F133B5C}"/>
              </a:ext>
            </a:extLst>
          </p:cNvPr>
          <p:cNvSpPr/>
          <p:nvPr/>
        </p:nvSpPr>
        <p:spPr>
          <a:xfrm>
            <a:off x="0" y="0"/>
            <a:ext cx="12192000" cy="68660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3200" b="1" dirty="0">
                <a:solidFill>
                  <a:srgbClr val="FF5050"/>
                </a:solidFill>
              </a:rPr>
              <a:t>사람들의 낙관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5050"/>
                </a:solidFill>
              </a:rPr>
              <a:t> 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3200" b="1" dirty="0">
              <a:solidFill>
                <a:srgbClr val="FF5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7C731-4931-FC40-F9CD-DC8787FCC9A1}"/>
              </a:ext>
            </a:extLst>
          </p:cNvPr>
          <p:cNvSpPr txBox="1"/>
          <p:nvPr/>
        </p:nvSpPr>
        <p:spPr>
          <a:xfrm>
            <a:off x="4269218" y="3819646"/>
            <a:ext cx="36535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5050"/>
                </a:solidFill>
              </a:rPr>
              <a:t>2. </a:t>
            </a:r>
            <a:r>
              <a:rPr lang="ko-KR" altLang="en-US" sz="3200" b="1" dirty="0">
                <a:solidFill>
                  <a:srgbClr val="FF5050"/>
                </a:solidFill>
              </a:rPr>
              <a:t>부채 부담의 증가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4447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1537</Words>
  <Application>Microsoft Office PowerPoint</Application>
  <PresentationFormat>와이드스크린</PresentationFormat>
  <Paragraphs>317</Paragraphs>
  <Slides>55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Apple SD Gothic Neo</vt:lpstr>
      <vt:lpstr>Pretendard</vt:lpstr>
      <vt:lpstr>Pretendard Black</vt:lpstr>
      <vt:lpstr>맑은 고딕</vt:lpstr>
      <vt:lpstr>휴먼엑스포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정수현</cp:lastModifiedBy>
  <cp:revision>47</cp:revision>
  <dcterms:created xsi:type="dcterms:W3CDTF">2023-04-24T02:25:46Z</dcterms:created>
  <dcterms:modified xsi:type="dcterms:W3CDTF">2023-07-31T08:04:51Z</dcterms:modified>
</cp:coreProperties>
</file>